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11"/>
  </p:notesMasterIdLst>
  <p:sldIdLst>
    <p:sldId id="257" r:id="rId2"/>
    <p:sldId id="270" r:id="rId3"/>
    <p:sldId id="264" r:id="rId4"/>
    <p:sldId id="261" r:id="rId5"/>
    <p:sldId id="265" r:id="rId6"/>
    <p:sldId id="260" r:id="rId7"/>
    <p:sldId id="266" r:id="rId8"/>
    <p:sldId id="262" r:id="rId9"/>
    <p:sldId id="269" r:id="rId1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-296" y="-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1472991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087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0" name="Google Shape;30;p3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1" name="Google Shape;31;p3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2" name="Google Shape;32;p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33" name="Google Shape;33;p3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34" name="Google Shape;34;p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36" name="Google Shape;36;p3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37" name="Google Shape;37;p3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38" name="Google Shape;38;p3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3"/>
          <p:cNvSpPr txBox="1"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  <a:defRPr sz="54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rgbClr val="7F7F7F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3"/>
          <p:cNvSpPr txBox="1"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Name Card">
  <p:cSld name="Quote Name Card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4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4"/>
          <p:cNvSpPr txBox="1">
            <a:spLocks noGrp="1"/>
          </p:cNvSpPr>
          <p:nvPr>
            <p:ph type="body" idx="1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14" name="Google Shape;114;p14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4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4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8" name="Google Shape;118;p14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19" name="Google Shape;119;p1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ue or False">
  <p:cSld name="True or Fals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5"/>
          <p:cNvSpPr txBox="1"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5"/>
          <p:cNvSpPr txBox="1">
            <a:spLocks noGrp="1"/>
          </p:cNvSpPr>
          <p:nvPr>
            <p:ph type="body" idx="1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body" idx="1"/>
          </p:nvPr>
        </p:nvSpPr>
        <p:spPr>
          <a:xfrm rot="5400000">
            <a:off x="3035282" y="-197358"/>
            <a:ext cx="3880773" cy="8596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30" name="Google Shape;130;p16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6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>
            <a:spLocks noGrp="1"/>
          </p:cNvSpPr>
          <p:nvPr>
            <p:ph type="title"/>
          </p:nvPr>
        </p:nvSpPr>
        <p:spPr>
          <a:xfrm rot="5400000">
            <a:off x="5994319" y="2582953"/>
            <a:ext cx="5251451" cy="1304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7"/>
          <p:cNvSpPr txBox="1">
            <a:spLocks noGrp="1"/>
          </p:cNvSpPr>
          <p:nvPr>
            <p:ph type="body" idx="1"/>
          </p:nvPr>
        </p:nvSpPr>
        <p:spPr>
          <a:xfrm rot="5400000">
            <a:off x="1581685" y="-294750"/>
            <a:ext cx="5251450" cy="706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36" name="Google Shape;136;p17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7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"/>
          <p:cNvSpPr txBox="1"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Trebuchet MS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4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8572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4184035" cy="3880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5089970" y="2160589"/>
            <a:ext cx="4184034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"/>
          <p:cNvSpPr txBox="1"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body" idx="2"/>
          </p:nvPr>
        </p:nvSpPr>
        <p:spPr>
          <a:xfrm>
            <a:off x="675745" y="2737245"/>
            <a:ext cx="4185623" cy="330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62" name="Google Shape;62;p6"/>
          <p:cNvSpPr txBox="1">
            <a:spLocks noGrp="1"/>
          </p:cNvSpPr>
          <p:nvPr>
            <p:ph type="body" idx="3"/>
          </p:nvPr>
        </p:nvSpPr>
        <p:spPr>
          <a:xfrm>
            <a:off x="5088383" y="2160983"/>
            <a:ext cx="418561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4"/>
          </p:nvPr>
        </p:nvSpPr>
        <p:spPr>
          <a:xfrm>
            <a:off x="5088384" y="2737245"/>
            <a:ext cx="4185617" cy="330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7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7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7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8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8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 txBox="1"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rebuchet MS"/>
              <a:buNone/>
              <a:defRPr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body" idx="1"/>
          </p:nvPr>
        </p:nvSpPr>
        <p:spPr>
          <a:xfrm>
            <a:off x="4760461" y="514924"/>
            <a:ext cx="4513541" cy="552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body" idx="2"/>
          </p:nvPr>
        </p:nvSpPr>
        <p:spPr>
          <a:xfrm>
            <a:off x="677334" y="2777069"/>
            <a:ext cx="3854528" cy="2584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 txBox="1"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rebuchet MS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0"/>
          <p:cNvSpPr>
            <a:spLocks noGrp="1"/>
          </p:cNvSpPr>
          <p:nvPr>
            <p:ph type="pic" idx="2"/>
          </p:nvPr>
        </p:nvSpPr>
        <p:spPr>
          <a:xfrm>
            <a:off x="677334" y="609600"/>
            <a:ext cx="8596668" cy="3845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1"/>
          </p:nvPr>
        </p:nvSpPr>
        <p:spPr>
          <a:xfrm>
            <a:off x="677334" y="5367338"/>
            <a:ext cx="8596667" cy="674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0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 txBox="1"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1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2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2"/>
          <p:cNvSpPr txBox="1">
            <a:spLocks noGrp="1"/>
          </p:cNvSpPr>
          <p:nvPr>
            <p:ph type="body" idx="1"/>
          </p:nvPr>
        </p:nvSpPr>
        <p:spPr>
          <a:xfrm>
            <a:off x="1366139" y="3632200"/>
            <a:ext cx="722452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 sz="16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99" name="Google Shape;99;p12"/>
          <p:cNvSpPr txBox="1">
            <a:spLocks noGrp="1"/>
          </p:cNvSpPr>
          <p:nvPr>
            <p:ph type="body" idx="2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2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2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3" name="Google Shape;103;p12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04" name="Google Shape;104;p12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1800">
              <a:solidFill>
                <a:srgbClr val="BFE47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" name="Google Shape;8;p1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" name="Google Shape;9;p1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10" name="Google Shape;10;p1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1" name="Google Shape;11;p1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13" name="Google Shape;13;p1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14" name="Google Shape;14;p1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15" name="Google Shape;15;p1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7;p1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9" name="Google Shape;19;p1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0" name="Google Shape;20;p1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1" name="Google Shape;21;p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5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jp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63356" y="1222399"/>
            <a:ext cx="10171167" cy="1122753"/>
          </a:xfrm>
        </p:spPr>
        <p:txBody>
          <a:bodyPr/>
          <a:lstStyle/>
          <a:p>
            <a:r>
              <a:rPr lang="en-US" sz="4400" dirty="0"/>
              <a:t>Providence Health and Services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628" y="3149189"/>
            <a:ext cx="7766936" cy="1096899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Open Source Skeletal Patient Centered-Website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47025"/>
            <a:ext cx="3401863" cy="7132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015" y="4892741"/>
            <a:ext cx="8260796" cy="76816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94500" y="3540125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130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1957" y="239750"/>
            <a:ext cx="7763254" cy="739418"/>
          </a:xfrm>
        </p:spPr>
        <p:txBody>
          <a:bodyPr/>
          <a:lstStyle/>
          <a:p>
            <a:pPr algn="ctr"/>
            <a:r>
              <a:rPr lang="en-US" dirty="0" smtClean="0"/>
              <a:t>Motivation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961" y="1314758"/>
            <a:ext cx="3618552" cy="2357122"/>
          </a:xfrm>
          <a:prstGeom prst="rect">
            <a:avLst/>
          </a:prstGeom>
        </p:spPr>
      </p:pic>
      <p:sp>
        <p:nvSpPr>
          <p:cNvPr id="4" name="AutoShape 2" descr="https://us-api.asm.skype.com/v1/objects/0-eus-d8-f0a7ddd09d47e92b9a64aa6f81bf1b52/views/imgpsh_mobile_save"/>
          <p:cNvSpPr>
            <a:spLocks noChangeAspect="1" noChangeArrowheads="1"/>
          </p:cNvSpPr>
          <p:nvPr/>
        </p:nvSpPr>
        <p:spPr bwMode="auto">
          <a:xfrm>
            <a:off x="155575" y="-3505200"/>
            <a:ext cx="9753600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https://us-api.asm.skype.com/v1/objects/0-eus-d8-f0a7ddd09d47e92b9a64aa6f81bf1b52/views/imgpsh_mobile_save"/>
          <p:cNvSpPr>
            <a:spLocks noChangeAspect="1" noChangeArrowheads="1"/>
          </p:cNvSpPr>
          <p:nvPr/>
        </p:nvSpPr>
        <p:spPr bwMode="auto">
          <a:xfrm>
            <a:off x="334352" y="-4184290"/>
            <a:ext cx="9753600" cy="5427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https://us-api.asm.skype.com/v1/objects/0-eus-d8-f0a7ddd09d47e92b9a64aa6f81bf1b52/views/imgo"/>
          <p:cNvSpPr>
            <a:spLocks noChangeAspect="1" noChangeArrowheads="1"/>
          </p:cNvSpPr>
          <p:nvPr/>
        </p:nvSpPr>
        <p:spPr bwMode="auto">
          <a:xfrm>
            <a:off x="155575" y="1311964"/>
            <a:ext cx="7620000" cy="3995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191" y="4146163"/>
            <a:ext cx="3703784" cy="2476436"/>
          </a:xfrm>
          <a:prstGeom prst="rect">
            <a:avLst/>
          </a:prstGeom>
        </p:spPr>
      </p:pic>
      <p:pic>
        <p:nvPicPr>
          <p:cNvPr id="9" name="Picture 8" descr="13920840_10209933536958025_1375059580332000656_n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2726" y="1178061"/>
            <a:ext cx="2196953" cy="2784509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003667" y="3275112"/>
            <a:ext cx="1846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03667" y="3275112"/>
            <a:ext cx="1846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003667" y="3275112"/>
            <a:ext cx="1846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003667" y="3275112"/>
            <a:ext cx="1846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003667" y="3275112"/>
            <a:ext cx="1846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 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2844" y="3978560"/>
            <a:ext cx="1998934" cy="266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4089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748" y="453943"/>
            <a:ext cx="7763254" cy="1373809"/>
          </a:xfrm>
        </p:spPr>
        <p:txBody>
          <a:bodyPr/>
          <a:lstStyle/>
          <a:p>
            <a:pPr algn="ctr"/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4" name="AutoShape 2" descr="https://us-api.asm.skype.com/v1/objects/0-eus-d8-f0a7ddd09d47e92b9a64aa6f81bf1b52/views/imgpsh_mobile_save"/>
          <p:cNvSpPr>
            <a:spLocks noChangeAspect="1" noChangeArrowheads="1"/>
          </p:cNvSpPr>
          <p:nvPr/>
        </p:nvSpPr>
        <p:spPr bwMode="auto">
          <a:xfrm>
            <a:off x="155575" y="-3505200"/>
            <a:ext cx="9753600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https://us-api.asm.skype.com/v1/objects/0-eus-d8-f0a7ddd09d47e92b9a64aa6f81bf1b52/views/imgpsh_mobile_save"/>
          <p:cNvSpPr>
            <a:spLocks noChangeAspect="1" noChangeArrowheads="1"/>
          </p:cNvSpPr>
          <p:nvPr/>
        </p:nvSpPr>
        <p:spPr bwMode="auto">
          <a:xfrm>
            <a:off x="334352" y="-4184290"/>
            <a:ext cx="9753600" cy="5427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https://us-api.asm.skype.com/v1/objects/0-eus-d8-f0a7ddd09d47e92b9a64aa6f81bf1b52/views/imgo"/>
          <p:cNvSpPr>
            <a:spLocks noChangeAspect="1" noChangeArrowheads="1"/>
          </p:cNvSpPr>
          <p:nvPr/>
        </p:nvSpPr>
        <p:spPr bwMode="auto">
          <a:xfrm>
            <a:off x="155575" y="1311964"/>
            <a:ext cx="7620000" cy="3995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765524" y="1484385"/>
            <a:ext cx="3226777" cy="4819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2"/>
                </a:solidFill>
              </a:rPr>
              <a:t>We all have worked in the healthcare setting whether it be a primary care, in a nursing unit, pharmacy, or as a clinician. This has inspired us to use what we learned in class and attending python events to build a healthcare </a:t>
            </a:r>
            <a:r>
              <a:rPr lang="en-US" sz="1400" b="1" dirty="0" smtClean="0">
                <a:solidFill>
                  <a:schemeClr val="accent2"/>
                </a:solidFill>
              </a:rPr>
              <a:t>website.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 smtClean="0">
                <a:solidFill>
                  <a:schemeClr val="accent2"/>
                </a:solidFill>
              </a:rPr>
              <a:t>We </a:t>
            </a:r>
            <a:r>
              <a:rPr lang="en-US" sz="1400" b="1" dirty="0">
                <a:solidFill>
                  <a:schemeClr val="accent2"/>
                </a:solidFill>
              </a:rPr>
              <a:t>would like to create an open source skeleton healthcare website using </a:t>
            </a:r>
            <a:r>
              <a:rPr lang="en-US" sz="1400" b="1" dirty="0" smtClean="0">
                <a:solidFill>
                  <a:schemeClr val="accent2"/>
                </a:solidFill>
              </a:rPr>
              <a:t>Flask</a:t>
            </a:r>
            <a:r>
              <a:rPr lang="en-US" sz="1400" b="1" dirty="0">
                <a:solidFill>
                  <a:schemeClr val="accent2"/>
                </a:solidFill>
              </a:rPr>
              <a:t> tool and incorporate user friendly features such as </a:t>
            </a:r>
            <a:r>
              <a:rPr lang="en-US" sz="1400" b="1" dirty="0" smtClean="0">
                <a:solidFill>
                  <a:schemeClr val="accent2"/>
                </a:solidFill>
              </a:rPr>
              <a:t>YouTube,</a:t>
            </a:r>
            <a:r>
              <a:rPr lang="en-US" sz="1400" b="1" dirty="0">
                <a:solidFill>
                  <a:schemeClr val="accent2"/>
                </a:solidFill>
              </a:rPr>
              <a:t> cognitive </a:t>
            </a:r>
            <a:r>
              <a:rPr lang="en-US" sz="1400" b="1" dirty="0" smtClean="0">
                <a:solidFill>
                  <a:schemeClr val="accent2"/>
                </a:solidFill>
              </a:rPr>
              <a:t>games, </a:t>
            </a:r>
            <a:r>
              <a:rPr lang="en-US" sz="1400" b="1" dirty="0">
                <a:solidFill>
                  <a:schemeClr val="accent2"/>
                </a:solidFill>
              </a:rPr>
              <a:t>and Spotify API that enhance the physician's ability to access patients</a:t>
            </a:r>
            <a:r>
              <a:rPr lang="en-US" sz="1400" b="1" dirty="0" smtClean="0">
                <a:solidFill>
                  <a:schemeClr val="accent2"/>
                </a:solidFill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 smtClean="0">
                <a:solidFill>
                  <a:schemeClr val="accent2"/>
                </a:solidFill>
              </a:rPr>
              <a:t>We realized </a:t>
            </a:r>
            <a:r>
              <a:rPr lang="en-US" sz="1400" b="1" dirty="0">
                <a:solidFill>
                  <a:schemeClr val="accent2"/>
                </a:solidFill>
              </a:rPr>
              <a:t>the use of python in patient care and pharmacy management this </a:t>
            </a:r>
            <a:r>
              <a:rPr lang="en-US" sz="1400" b="1" dirty="0" smtClean="0">
                <a:solidFill>
                  <a:schemeClr val="accent2"/>
                </a:solidFill>
              </a:rPr>
              <a:t>inspired us </a:t>
            </a:r>
            <a:r>
              <a:rPr lang="en-US" sz="1400" b="1" dirty="0">
                <a:solidFill>
                  <a:schemeClr val="accent2"/>
                </a:solidFill>
              </a:rPr>
              <a:t>to build a website that enhances patient-centered healthcare delivery.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291" y="1912437"/>
            <a:ext cx="4611602" cy="3243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547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54901"/>
            <a:ext cx="8596668" cy="1549277"/>
          </a:xfrm>
        </p:spPr>
        <p:txBody>
          <a:bodyPr/>
          <a:lstStyle/>
          <a:p>
            <a:pPr algn="ctr"/>
            <a:r>
              <a:rPr lang="en-US" dirty="0" smtClean="0"/>
              <a:t>Game Plan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>
          <a:xfrm>
            <a:off x="677335" y="1960401"/>
            <a:ext cx="3736403" cy="3130346"/>
          </a:xfrm>
        </p:spPr>
        <p:txBody>
          <a:bodyPr/>
          <a:lstStyle/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2"/>
                </a:solidFill>
              </a:rPr>
              <a:t>This </a:t>
            </a:r>
            <a:r>
              <a:rPr lang="en-US" dirty="0">
                <a:solidFill>
                  <a:schemeClr val="accent2"/>
                </a:solidFill>
              </a:rPr>
              <a:t>online skeletal website provides patients and users the </a:t>
            </a:r>
            <a:r>
              <a:rPr lang="en-US" dirty="0" smtClean="0">
                <a:solidFill>
                  <a:schemeClr val="accent2"/>
                </a:solidFill>
              </a:rPr>
              <a:t>ability to</a:t>
            </a:r>
            <a:r>
              <a:rPr lang="en-US" dirty="0">
                <a:solidFill>
                  <a:schemeClr val="accent2"/>
                </a:solidFill>
              </a:rPr>
              <a:t> find resources and  expand their knowledge regarding hospital services including the ability to play educational videos, cognitive games, and music online.</a:t>
            </a:r>
          </a:p>
          <a:p>
            <a:endParaRPr lang="en-US" dirty="0">
              <a:solidFill>
                <a:srgbClr val="00B050"/>
              </a:solidFill>
            </a:endParaRPr>
          </a:p>
          <a:p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085950" y="1960401"/>
            <a:ext cx="4443029" cy="2998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04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54901"/>
            <a:ext cx="8596668" cy="1549277"/>
          </a:xfrm>
        </p:spPr>
        <p:txBody>
          <a:bodyPr/>
          <a:lstStyle/>
          <a:p>
            <a:pPr algn="ctr"/>
            <a:r>
              <a:rPr lang="en-US" dirty="0" smtClean="0"/>
              <a:t>Codes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>
          <a:xfrm>
            <a:off x="4975669" y="1564747"/>
            <a:ext cx="8596668" cy="860400"/>
          </a:xfrm>
        </p:spPr>
        <p:txBody>
          <a:bodyPr/>
          <a:lstStyle/>
          <a:p>
            <a:pPr marL="6858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2"/>
                </a:solidFill>
              </a:rPr>
              <a:t>FRONT END 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2"/>
                </a:solidFill>
              </a:rPr>
              <a:t>HTML </a:t>
            </a:r>
            <a:r>
              <a:rPr lang="en-US" b="1" dirty="0" smtClean="0">
                <a:solidFill>
                  <a:schemeClr val="accent2"/>
                </a:solidFill>
              </a:rPr>
              <a:t>(Hypertext </a:t>
            </a:r>
            <a:r>
              <a:rPr lang="en-US" b="1" dirty="0">
                <a:solidFill>
                  <a:schemeClr val="accent2"/>
                </a:solidFill>
              </a:rPr>
              <a:t>Mark-up Language)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2"/>
                </a:solidFill>
              </a:rPr>
              <a:t>CSS (Cascading Style Sheets)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2"/>
                </a:solidFill>
              </a:rPr>
              <a:t>JAVASCRIPT</a:t>
            </a:r>
          </a:p>
          <a:p>
            <a:pPr marL="6858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2"/>
                </a:solidFill>
              </a:rPr>
              <a:t> BACK END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2"/>
                </a:solidFill>
              </a:rPr>
              <a:t>PYTHON</a:t>
            </a:r>
          </a:p>
          <a:p>
            <a:pPr marL="685800" indent="-457200">
              <a:buFont typeface="Arial" panose="020B0604020202020204" pitchFamily="34" charset="0"/>
              <a:buChar char="•"/>
            </a:pPr>
            <a:r>
              <a:rPr lang="en-US" sz="3200" b="1" dirty="0" smtClean="0">
                <a:solidFill>
                  <a:schemeClr val="accent2"/>
                </a:solidFill>
              </a:rPr>
              <a:t>QUERY </a:t>
            </a:r>
            <a:r>
              <a:rPr lang="en-US" sz="3200" b="1" dirty="0">
                <a:solidFill>
                  <a:schemeClr val="accent2"/>
                </a:solidFill>
              </a:rPr>
              <a:t>Language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accent2"/>
                </a:solidFill>
              </a:rPr>
              <a:t>FLASK</a:t>
            </a:r>
          </a:p>
          <a:p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5" y="1861772"/>
            <a:ext cx="4253864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108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9284" y="533102"/>
            <a:ext cx="8596668" cy="674077"/>
          </a:xfrm>
        </p:spPr>
        <p:txBody>
          <a:bodyPr/>
          <a:lstStyle/>
          <a:p>
            <a:pPr algn="ctr"/>
            <a:r>
              <a:rPr lang="en-US" dirty="0"/>
              <a:t>Patient Education: YouTube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49807" y="1606446"/>
            <a:ext cx="3636544" cy="448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2"/>
                </a:solidFill>
              </a:rPr>
              <a:t>I helped to make the website functional by indexing the html files into templates and also made the background images pull from a static folder on the hardware rather than a website. </a:t>
            </a:r>
            <a:endParaRPr lang="en-US" sz="1500" b="1" dirty="0" smtClean="0">
              <a:solidFill>
                <a:schemeClr val="accent2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500" b="1" dirty="0" smtClean="0">
                <a:solidFill>
                  <a:schemeClr val="accent2"/>
                </a:solidFill>
              </a:rPr>
              <a:t>Additionally</a:t>
            </a:r>
            <a:r>
              <a:rPr lang="en-US" sz="1500" b="1" dirty="0">
                <a:solidFill>
                  <a:schemeClr val="accent2"/>
                </a:solidFill>
              </a:rPr>
              <a:t>, my contribution to the patient portal is the video viewer. Although the app looks simple, it was actually very difficult to make functional. I feel like I learned a great deal about flask, python, html, and </a:t>
            </a:r>
            <a:r>
              <a:rPr lang="en-US" sz="1500" b="1" dirty="0" err="1">
                <a:solidFill>
                  <a:schemeClr val="accent2"/>
                </a:solidFill>
              </a:rPr>
              <a:t>css</a:t>
            </a:r>
            <a:r>
              <a:rPr lang="en-US" sz="1500" b="1" dirty="0">
                <a:solidFill>
                  <a:schemeClr val="accent2"/>
                </a:solidFill>
              </a:rPr>
              <a:t>. </a:t>
            </a:r>
            <a:endParaRPr lang="en-US" sz="1500" b="1" dirty="0" smtClean="0">
              <a:solidFill>
                <a:schemeClr val="accent2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500" b="1" dirty="0" smtClean="0">
                <a:solidFill>
                  <a:schemeClr val="accent2"/>
                </a:solidFill>
              </a:rPr>
              <a:t>The </a:t>
            </a:r>
            <a:r>
              <a:rPr lang="en-US" sz="1500" b="1" dirty="0">
                <a:solidFill>
                  <a:schemeClr val="accent2"/>
                </a:solidFill>
              </a:rPr>
              <a:t>most challenging part of the project was to make the </a:t>
            </a:r>
            <a:r>
              <a:rPr lang="en-US" sz="1500" b="1" dirty="0" smtClean="0">
                <a:solidFill>
                  <a:schemeClr val="accent2"/>
                </a:solidFill>
              </a:rPr>
              <a:t>YouTube </a:t>
            </a:r>
            <a:r>
              <a:rPr lang="en-US" sz="1500" b="1" dirty="0">
                <a:solidFill>
                  <a:schemeClr val="accent2"/>
                </a:solidFill>
              </a:rPr>
              <a:t>function so that I could pull in other videos based on their video ID's. </a:t>
            </a:r>
            <a:endParaRPr lang="en-US" sz="1500" b="1" dirty="0">
              <a:solidFill>
                <a:schemeClr val="accent2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3204" y="2126630"/>
            <a:ext cx="3434738" cy="343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355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54902"/>
            <a:ext cx="8596668" cy="854866"/>
          </a:xfrm>
        </p:spPr>
        <p:txBody>
          <a:bodyPr/>
          <a:lstStyle/>
          <a:p>
            <a:pPr algn="ctr"/>
            <a:r>
              <a:rPr lang="en-US" dirty="0" smtClean="0"/>
              <a:t>Patient Education: Game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>
          <a:xfrm>
            <a:off x="5026204" y="1384107"/>
            <a:ext cx="4309008" cy="4827262"/>
          </a:xfrm>
        </p:spPr>
        <p:txBody>
          <a:bodyPr/>
          <a:lstStyle/>
          <a:p>
            <a:pPr marL="6858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2"/>
                </a:solidFill>
              </a:rPr>
              <a:t>Issues</a:t>
            </a:r>
          </a:p>
          <a:p>
            <a:pPr marL="1143000" lvl="1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2"/>
                </a:solidFill>
              </a:rPr>
              <a:t>Installing Pygame – had issues – YouTube helped.</a:t>
            </a:r>
          </a:p>
          <a:p>
            <a:pPr marL="1143000" lvl="1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2"/>
                </a:solidFill>
              </a:rPr>
              <a:t>First game modified was a Python game – unable to make work</a:t>
            </a:r>
          </a:p>
          <a:p>
            <a:pPr marL="1143000" lvl="1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2"/>
                </a:solidFill>
              </a:rPr>
              <a:t>Tried to modify a HTML game – unable to make work</a:t>
            </a:r>
          </a:p>
          <a:p>
            <a:pPr marL="1143000" lvl="1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2"/>
                </a:solidFill>
              </a:rPr>
              <a:t>Third game – worked – but very simple</a:t>
            </a:r>
          </a:p>
          <a:p>
            <a:pPr marL="1143000" lvl="1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2"/>
                </a:solidFill>
              </a:rPr>
              <a:t>Getting Flask to work on my computer to visualize </a:t>
            </a:r>
            <a:r>
              <a:rPr lang="en-US" sz="2000" b="1" dirty="0" smtClean="0">
                <a:solidFill>
                  <a:schemeClr val="accent2"/>
                </a:solidFill>
              </a:rPr>
              <a:t>changes</a:t>
            </a:r>
            <a:endParaRPr lang="en-US" sz="2000" b="1" dirty="0">
              <a:solidFill>
                <a:schemeClr val="accent2"/>
              </a:solidFill>
            </a:endParaRPr>
          </a:p>
          <a:p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777" y="2353774"/>
            <a:ext cx="3470678" cy="2314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350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94946"/>
          </a:xfrm>
        </p:spPr>
        <p:txBody>
          <a:bodyPr/>
          <a:lstStyle/>
          <a:p>
            <a:pPr algn="ctr"/>
            <a:r>
              <a:rPr lang="en-US" dirty="0" smtClean="0"/>
              <a:t>Patient Education: Music </a:t>
            </a:r>
            <a:r>
              <a:rPr lang="en-US" dirty="0"/>
              <a:t>Player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8131" y="1897138"/>
            <a:ext cx="388779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800" b="1" dirty="0" smtClean="0">
                <a:solidFill>
                  <a:schemeClr val="accent2"/>
                </a:solidFill>
                <a:latin typeface="Trebuchet MS"/>
                <a:cs typeface="Trebuchet MS"/>
              </a:rPr>
              <a:t>Music is use to help sooth the patient mind when it comes to them in a healthcare setting. </a:t>
            </a:r>
          </a:p>
          <a:p>
            <a:pPr marL="285750" indent="-285750">
              <a:buFont typeface="Arial"/>
              <a:buChar char="•"/>
            </a:pPr>
            <a:r>
              <a:rPr lang="en-US" sz="1800" b="1" dirty="0" smtClean="0">
                <a:solidFill>
                  <a:schemeClr val="accent2"/>
                </a:solidFill>
                <a:latin typeface="Trebuchet MS"/>
                <a:cs typeface="Trebuchet MS"/>
              </a:rPr>
              <a:t>I </a:t>
            </a:r>
            <a:r>
              <a:rPr lang="en-US" sz="1800" b="1" dirty="0">
                <a:solidFill>
                  <a:schemeClr val="accent2"/>
                </a:solidFill>
                <a:latin typeface="Trebuchet MS"/>
                <a:cs typeface="Trebuchet MS"/>
              </a:rPr>
              <a:t>was becoming really frustrated with not finding a code. I was going to give up hope, but then I remember a way to create one. I found a HTML code that would work in Flask. </a:t>
            </a:r>
            <a:endParaRPr lang="en-US" sz="1800" b="1" dirty="0" smtClean="0">
              <a:solidFill>
                <a:schemeClr val="accent2"/>
              </a:solidFill>
              <a:latin typeface="Trebuchet MS"/>
              <a:cs typeface="Trebuchet MS"/>
            </a:endParaRPr>
          </a:p>
          <a:p>
            <a:pPr marL="285750" indent="-285750">
              <a:buFont typeface="Arial"/>
              <a:buChar char="•"/>
            </a:pPr>
            <a:r>
              <a:rPr lang="en-US" sz="1800" b="1" dirty="0" smtClean="0">
                <a:solidFill>
                  <a:schemeClr val="accent2"/>
                </a:solidFill>
                <a:latin typeface="Trebuchet MS"/>
                <a:cs typeface="Trebuchet MS"/>
              </a:rPr>
              <a:t>It </a:t>
            </a:r>
            <a:r>
              <a:rPr lang="en-US" sz="1800" b="1" dirty="0">
                <a:solidFill>
                  <a:schemeClr val="accent2"/>
                </a:solidFill>
                <a:latin typeface="Trebuchet MS"/>
                <a:cs typeface="Trebuchet MS"/>
              </a:rPr>
              <a:t>was able to play music from a link that I was able to obtain from </a:t>
            </a:r>
            <a:r>
              <a:rPr lang="en-US" sz="1800" b="1" dirty="0" smtClean="0">
                <a:solidFill>
                  <a:schemeClr val="accent2"/>
                </a:solidFill>
                <a:latin typeface="Trebuchet MS"/>
                <a:cs typeface="Trebuchet MS"/>
              </a:rPr>
              <a:t>YouTube. </a:t>
            </a:r>
            <a:r>
              <a:rPr lang="en-US" sz="1800" b="1" dirty="0">
                <a:solidFill>
                  <a:schemeClr val="accent2"/>
                </a:solidFill>
                <a:latin typeface="Trebuchet MS"/>
                <a:cs typeface="Trebuchet MS"/>
              </a:rPr>
              <a:t>At last, I was able to see a light at the end of the tunnel.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240" y="2004234"/>
            <a:ext cx="3042707" cy="3042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2682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0089" y="357124"/>
            <a:ext cx="8596668" cy="812253"/>
          </a:xfrm>
        </p:spPr>
        <p:txBody>
          <a:bodyPr/>
          <a:lstStyle/>
          <a:p>
            <a:pPr algn="ctr"/>
            <a:r>
              <a:rPr lang="en-US" dirty="0" smtClean="0"/>
              <a:t>The End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1114" y="1055020"/>
            <a:ext cx="6435969" cy="516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76534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</TotalTime>
  <Words>360</Words>
  <Application>Microsoft Macintosh PowerPoint</Application>
  <PresentationFormat>Custom</PresentationFormat>
  <Paragraphs>39</Paragraphs>
  <Slides>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Facet</vt:lpstr>
      <vt:lpstr>Providence Health and Services</vt:lpstr>
      <vt:lpstr>Motivation</vt:lpstr>
      <vt:lpstr>Motivation</vt:lpstr>
      <vt:lpstr>Game Plan </vt:lpstr>
      <vt:lpstr>Codes </vt:lpstr>
      <vt:lpstr>Patient Education: YouTube  </vt:lpstr>
      <vt:lpstr>Patient Education: Game</vt:lpstr>
      <vt:lpstr>Patient Education: Music Player</vt:lpstr>
      <vt:lpstr>The End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Solome Mekbib</dc:creator>
  <cp:lastModifiedBy>Charles  Chakkalapadavil</cp:lastModifiedBy>
  <cp:revision>20</cp:revision>
  <dcterms:modified xsi:type="dcterms:W3CDTF">2019-05-06T21:16:28Z</dcterms:modified>
</cp:coreProperties>
</file>

<file path=docProps/thumbnail.jpeg>
</file>